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4630400" cy="8229600"/>
  <p:notesSz cx="8229600" cy="14630400"/>
  <p:embeddedFontLst>
    <p:embeddedFont>
      <p:font typeface="Kanit Light" panose="020B0604020202020204" charset="-34"/>
      <p:regular r:id="rId22"/>
    </p:embeddedFont>
    <p:embeddedFont>
      <p:font typeface="Martel Sans" panose="020B0604020202020204" charset="0"/>
      <p:regular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8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0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5" Type="http://schemas.openxmlformats.org/officeDocument/2006/relationships/image" Target="../media/image2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Relationship Id="rId14" Type="http://schemas.openxmlformats.org/officeDocument/2006/relationships/hyperlink" Target="mailto:nc-grommewe@netcologne.d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image" Target="../media/image2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hyperlink" Target="mailto:gymnasium@wesseling.de" TargetMode="Externa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hyperlink" Target="mailto:gymnasium@wesseling.d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227427"/>
            <a:ext cx="61948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Tag der offenen Tür 2025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Willkommen am Käthe-Kollwitz-Gymnasium! Wir freuen uns, Sie und Ihre Familie heute bei uns begrüßen zu dürfen.</a:t>
            </a:r>
            <a:endParaRPr lang="en-US" sz="17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684F02-0AEC-0A90-5766-0E3811A96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121" y="83958"/>
            <a:ext cx="3417279" cy="18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696039"/>
            <a:ext cx="8427720" cy="19202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6760" y="2936319"/>
            <a:ext cx="6285667" cy="666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Gymnasiale Schullaufbahn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46760" y="3923228"/>
            <a:ext cx="13136880" cy="1698427"/>
          </a:xfrm>
          <a:prstGeom prst="roundRect">
            <a:avLst>
              <a:gd name="adj" fmla="val 5277"/>
            </a:avLst>
          </a:prstGeom>
          <a:solidFill>
            <a:srgbClr val="FFFFFF"/>
          </a:solidFill>
          <a:ln w="3048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Shape 2"/>
          <p:cNvSpPr/>
          <p:nvPr/>
        </p:nvSpPr>
        <p:spPr>
          <a:xfrm>
            <a:off x="777240" y="3953708"/>
            <a:ext cx="853559" cy="1637467"/>
          </a:xfrm>
          <a:prstGeom prst="roundRect">
            <a:avLst>
              <a:gd name="adj" fmla="val 6215"/>
            </a:avLst>
          </a:prstGeom>
          <a:solidFill>
            <a:srgbClr val="DFECE9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1040130" y="4572357"/>
            <a:ext cx="320040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500" dirty="0"/>
          </a:p>
        </p:txBody>
      </p:sp>
      <p:sp>
        <p:nvSpPr>
          <p:cNvPr id="7" name="Text 4"/>
          <p:cNvSpPr/>
          <p:nvPr/>
        </p:nvSpPr>
        <p:spPr>
          <a:xfrm>
            <a:off x="1844159" y="4167068"/>
            <a:ext cx="3200876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Erprobungsstufe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1844159" y="4695111"/>
            <a:ext cx="11795641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Die Erprobungsstufe am Gymnasium umfasst die </a:t>
            </a:r>
            <a:r>
              <a:rPr lang="en-US" sz="16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Klassen 5 und 6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 Sie dient dazu, den Übergang von der Grundschule optimal zu begleiten und Ihr Kind behutsam an die Anforderungen des Gymnasiums heranzuführen.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746760" y="5835015"/>
            <a:ext cx="13136880" cy="1698427"/>
          </a:xfrm>
          <a:prstGeom prst="roundRect">
            <a:avLst>
              <a:gd name="adj" fmla="val 5277"/>
            </a:avLst>
          </a:prstGeom>
          <a:solidFill>
            <a:srgbClr val="FFFFFF"/>
          </a:solidFill>
          <a:ln w="3048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7"/>
          <p:cNvSpPr/>
          <p:nvPr/>
        </p:nvSpPr>
        <p:spPr>
          <a:xfrm>
            <a:off x="777240" y="5865495"/>
            <a:ext cx="853559" cy="1637467"/>
          </a:xfrm>
          <a:prstGeom prst="roundRect">
            <a:avLst>
              <a:gd name="adj" fmla="val 6215"/>
            </a:avLst>
          </a:prstGeom>
          <a:solidFill>
            <a:srgbClr val="DFECE9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1" name="Text 8"/>
          <p:cNvSpPr/>
          <p:nvPr/>
        </p:nvSpPr>
        <p:spPr>
          <a:xfrm>
            <a:off x="1040130" y="6484144"/>
            <a:ext cx="320040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500" dirty="0"/>
          </a:p>
        </p:txBody>
      </p:sp>
      <p:sp>
        <p:nvSpPr>
          <p:cNvPr id="12" name="Text 9"/>
          <p:cNvSpPr/>
          <p:nvPr/>
        </p:nvSpPr>
        <p:spPr>
          <a:xfrm>
            <a:off x="1844159" y="6078855"/>
            <a:ext cx="3200876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Besonderheit</a:t>
            </a:r>
            <a:endParaRPr lang="en-US" sz="2500" dirty="0"/>
          </a:p>
        </p:txBody>
      </p:sp>
      <p:sp>
        <p:nvSpPr>
          <p:cNvPr id="13" name="Text 10"/>
          <p:cNvSpPr/>
          <p:nvPr/>
        </p:nvSpPr>
        <p:spPr>
          <a:xfrm>
            <a:off x="1844159" y="6606897"/>
            <a:ext cx="11795641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de-DE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</a:t>
            </a:r>
            <a:r>
              <a:rPr lang="de-DE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gibt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keine </a:t>
            </a:r>
            <a:r>
              <a:rPr lang="en-US" sz="1650" b="1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Versetzung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de-DE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von 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Klasse 5 </a:t>
            </a:r>
            <a:r>
              <a:rPr lang="de-DE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zu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6</a:t>
            </a:r>
            <a:r>
              <a:rPr lang="de-DE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 Am </a:t>
            </a:r>
            <a:r>
              <a:rPr lang="de-DE" sz="16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Ende der Klasse 6 </a:t>
            </a:r>
            <a:r>
              <a:rPr lang="de-DE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entscheidet die Klassenkonferenz über den Verbleib im gymnasialen Bildungsgang.</a:t>
            </a:r>
            <a:endParaRPr lang="en-US" sz="165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BC34531-57BD-A0C5-0B6C-DBF5B4646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0678" y="715685"/>
            <a:ext cx="4153376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Möglichkeit der Übermittagsbetreuung</a:t>
            </a:r>
            <a:endParaRPr lang="en-US" sz="1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678" y="1344454"/>
            <a:ext cx="306705" cy="3067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60678" y="1804511"/>
            <a:ext cx="1533882" cy="191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Freiwillige Teilnahme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60678" y="2118836"/>
            <a:ext cx="7185184" cy="196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Die Teilnahme an der Übermittagsbetreuung ist </a:t>
            </a: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freiwillig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und richtet sich nach Ihrem individuellen Bedarf.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678" y="2560558"/>
            <a:ext cx="306705" cy="30670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60678" y="3020616"/>
            <a:ext cx="1872972" cy="191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Anmeldung &amp; Verlängerung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660678" y="3334941"/>
            <a:ext cx="7185184" cy="196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Die Anmeldung gilt </a:t>
            </a:r>
            <a:r>
              <a:rPr lang="en-US" sz="14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für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de-DE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die </a:t>
            </a:r>
            <a:r>
              <a:rPr lang="de-DE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5. und 6. Klasse, </a:t>
            </a:r>
            <a:r>
              <a:rPr lang="de-DE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kann aber innerhalb der Kündigungsfrist gekündigt werden.</a:t>
            </a:r>
            <a:endParaRPr lang="en-US" sz="1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678" y="3776663"/>
            <a:ext cx="306705" cy="30670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60678" y="4236720"/>
            <a:ext cx="1533882" cy="191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Betreuungszeiten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60678" y="4551045"/>
            <a:ext cx="7185184" cy="196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Die Betreuung findet während der Schulzeit </a:t>
            </a: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Mo-Fr von 13:20 Uhr – 15:30 Uhr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statt.</a:t>
            </a:r>
            <a:endParaRPr lang="en-US" sz="14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678" y="4992767"/>
            <a:ext cx="306705" cy="30670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60678" y="5452824"/>
            <a:ext cx="1533882" cy="191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Mittagsverpflegung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660678" y="5767149"/>
            <a:ext cx="7185184" cy="392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 der Mittagszeit (13:20 - 14:00 Uhr) werden die Schülerinnen und Schüler mit </a:t>
            </a: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Getränken, belegten Brötchen, </a:t>
            </a:r>
            <a:r>
              <a:rPr lang="de-DE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Gemüse</a:t>
            </a: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und Obst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versorgt.</a:t>
            </a:r>
            <a:endParaRPr lang="en-US" sz="14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0678" y="6405205"/>
            <a:ext cx="306705" cy="30670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60678" y="6865263"/>
            <a:ext cx="1673066" cy="191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Hausaufgabenbetreuung</a:t>
            </a:r>
            <a:endParaRPr lang="en-US" sz="1600" dirty="0"/>
          </a:p>
        </p:txBody>
      </p:sp>
      <p:sp>
        <p:nvSpPr>
          <p:cNvPr id="17" name="Text 10"/>
          <p:cNvSpPr/>
          <p:nvPr/>
        </p:nvSpPr>
        <p:spPr>
          <a:xfrm>
            <a:off x="660678" y="7179588"/>
            <a:ext cx="7185184" cy="196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 besteht die Möglichkeit einer </a:t>
            </a:r>
            <a:r>
              <a:rPr lang="en-US" sz="14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Hausaufgabenbetreuung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, welche von Lernenden der 9. und 10. Klasse angeboten wird.</a:t>
            </a:r>
            <a:endParaRPr lang="en-US" sz="1400" dirty="0"/>
          </a:p>
        </p:txBody>
      </p:sp>
      <p:sp>
        <p:nvSpPr>
          <p:cNvPr id="19" name="Shape 11"/>
          <p:cNvSpPr/>
          <p:nvPr/>
        </p:nvSpPr>
        <p:spPr>
          <a:xfrm>
            <a:off x="8414680" y="3951061"/>
            <a:ext cx="6040700" cy="1252419"/>
          </a:xfrm>
          <a:prstGeom prst="roundRect">
            <a:avLst>
              <a:gd name="adj" fmla="val 4859"/>
            </a:avLst>
          </a:prstGeom>
          <a:solidFill>
            <a:srgbClr val="CFE2DE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18104" y="4083368"/>
            <a:ext cx="539390" cy="431510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9360918" y="4118885"/>
            <a:ext cx="5369243" cy="1060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Weitere Informationen</a:t>
            </a:r>
            <a:r>
              <a:rPr lang="en-US" sz="1600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rund um die pädagogische Übermittagsbetreuung erhalten Sie bei dem Vorsitzenden des Fördervereins, Werner Grommes      (</a:t>
            </a:r>
            <a:r>
              <a:rPr lang="en-US" sz="1600" u="sng" dirty="0">
                <a:solidFill>
                  <a:srgbClr val="437066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nc-grommewe@netcologne.de</a:t>
            </a:r>
            <a:r>
              <a:rPr lang="en-US" sz="1600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)</a:t>
            </a:r>
            <a:endParaRPr lang="en-US" sz="1600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30D626D-A2D0-C82E-B4AE-16FA96EA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76450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0095" y="2363153"/>
            <a:ext cx="5172908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Alleinstellungsmerkmal: Sprachenkonzept</a:t>
            </a:r>
            <a:endParaRPr lang="en-US" sz="2200" dirty="0"/>
          </a:p>
        </p:txBody>
      </p:sp>
      <p:sp>
        <p:nvSpPr>
          <p:cNvPr id="4" name="Shape 1"/>
          <p:cNvSpPr/>
          <p:nvPr/>
        </p:nvSpPr>
        <p:spPr>
          <a:xfrm>
            <a:off x="7307580" y="2927628"/>
            <a:ext cx="15240" cy="3484840"/>
          </a:xfrm>
          <a:prstGeom prst="roundRect">
            <a:avLst>
              <a:gd name="adj" fmla="val 38903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Shape 2"/>
          <p:cNvSpPr/>
          <p:nvPr/>
        </p:nvSpPr>
        <p:spPr>
          <a:xfrm>
            <a:off x="6748284" y="3078718"/>
            <a:ext cx="423386" cy="15240"/>
          </a:xfrm>
          <a:prstGeom prst="roundRect">
            <a:avLst>
              <a:gd name="adj" fmla="val 38903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6" name="Shape 3"/>
          <p:cNvSpPr/>
          <p:nvPr/>
        </p:nvSpPr>
        <p:spPr>
          <a:xfrm>
            <a:off x="7156430" y="2927628"/>
            <a:ext cx="317540" cy="317540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4"/>
          <p:cNvSpPr/>
          <p:nvPr/>
        </p:nvSpPr>
        <p:spPr>
          <a:xfrm>
            <a:off x="7209294" y="2954000"/>
            <a:ext cx="211693" cy="2646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4844891" y="2976086"/>
            <a:ext cx="1764506" cy="220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7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Klasse 5: Englisch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760095" y="3281243"/>
            <a:ext cx="5849303" cy="225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7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Englisch als erste Fremdsprache ab Klasse 5 mit fundiertem Grundlagenaufbau.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7458730" y="3925610"/>
            <a:ext cx="423386" cy="15240"/>
          </a:xfrm>
          <a:prstGeom prst="roundRect">
            <a:avLst>
              <a:gd name="adj" fmla="val 38903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1" name="Shape 8"/>
          <p:cNvSpPr/>
          <p:nvPr/>
        </p:nvSpPr>
        <p:spPr>
          <a:xfrm>
            <a:off x="7156430" y="3774519"/>
            <a:ext cx="317540" cy="317540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9"/>
          <p:cNvSpPr/>
          <p:nvPr/>
        </p:nvSpPr>
        <p:spPr>
          <a:xfrm>
            <a:off x="7209294" y="3800892"/>
            <a:ext cx="211693" cy="2646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8021003" y="3822978"/>
            <a:ext cx="1764506" cy="220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Klasse 7: Spanisch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8021003" y="4128135"/>
            <a:ext cx="5849303" cy="225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Spanisch als zweite Fremdsprache ab Klasse 7 für eine breite sprachliche Kompetenz.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6748284" y="4655582"/>
            <a:ext cx="423386" cy="15240"/>
          </a:xfrm>
          <a:prstGeom prst="roundRect">
            <a:avLst>
              <a:gd name="adj" fmla="val 38903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6" name="Shape 13"/>
          <p:cNvSpPr/>
          <p:nvPr/>
        </p:nvSpPr>
        <p:spPr>
          <a:xfrm>
            <a:off x="7156430" y="4504492"/>
            <a:ext cx="317540" cy="317540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4"/>
          <p:cNvSpPr/>
          <p:nvPr/>
        </p:nvSpPr>
        <p:spPr>
          <a:xfrm>
            <a:off x="7209294" y="4530864"/>
            <a:ext cx="211693" cy="2646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1650" dirty="0"/>
          </a:p>
        </p:txBody>
      </p:sp>
      <p:sp>
        <p:nvSpPr>
          <p:cNvPr id="18" name="Text 15"/>
          <p:cNvSpPr/>
          <p:nvPr/>
        </p:nvSpPr>
        <p:spPr>
          <a:xfrm>
            <a:off x="4844891" y="4552950"/>
            <a:ext cx="1764506" cy="220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7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Klasse 9: Latein (WPII)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760095" y="4858107"/>
            <a:ext cx="5849303" cy="225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7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Latein im Wahlpflichtbereich für interessierte Schülerinnen und Schüler.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7458730" y="5385673"/>
            <a:ext cx="423386" cy="15240"/>
          </a:xfrm>
          <a:prstGeom prst="roundRect">
            <a:avLst>
              <a:gd name="adj" fmla="val 389035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1" name="Shape 18"/>
          <p:cNvSpPr/>
          <p:nvPr/>
        </p:nvSpPr>
        <p:spPr>
          <a:xfrm>
            <a:off x="7156430" y="5234583"/>
            <a:ext cx="317540" cy="317540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19"/>
          <p:cNvSpPr/>
          <p:nvPr/>
        </p:nvSpPr>
        <p:spPr>
          <a:xfrm>
            <a:off x="7209294" y="5260955"/>
            <a:ext cx="211693" cy="2646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1650" dirty="0"/>
          </a:p>
        </p:txBody>
      </p:sp>
      <p:sp>
        <p:nvSpPr>
          <p:cNvPr id="23" name="Text 20"/>
          <p:cNvSpPr/>
          <p:nvPr/>
        </p:nvSpPr>
        <p:spPr>
          <a:xfrm>
            <a:off x="8021003" y="5283041"/>
            <a:ext cx="1764506" cy="220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Klasse 11: Französisch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8021003" y="5588198"/>
            <a:ext cx="5849303" cy="225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Französisch als neu einsetzende Fremdsprache in der Einführungsphase (EF).</a:t>
            </a:r>
            <a:endParaRPr lang="en-US" sz="1200" dirty="0"/>
          </a:p>
        </p:txBody>
      </p:sp>
      <p:sp>
        <p:nvSpPr>
          <p:cNvPr id="25" name="Shape 22"/>
          <p:cNvSpPr/>
          <p:nvPr/>
        </p:nvSpPr>
        <p:spPr>
          <a:xfrm>
            <a:off x="760095" y="6641712"/>
            <a:ext cx="13110210" cy="25241"/>
          </a:xfrm>
          <a:prstGeom prst="rect">
            <a:avLst/>
          </a:prstGeom>
          <a:solidFill>
            <a:srgbClr val="2C3249">
              <a:alpha val="50000"/>
            </a:srgbClr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095" y="6825615"/>
            <a:ext cx="282297" cy="282297"/>
          </a:xfrm>
          <a:prstGeom prst="rect">
            <a:avLst/>
          </a:prstGeom>
        </p:spPr>
      </p:pic>
      <p:sp>
        <p:nvSpPr>
          <p:cNvPr id="27" name="Text 23"/>
          <p:cNvSpPr/>
          <p:nvPr/>
        </p:nvSpPr>
        <p:spPr>
          <a:xfrm>
            <a:off x="1218843" y="6874073"/>
            <a:ext cx="1764506" cy="220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Zertifikate</a:t>
            </a:r>
            <a:endParaRPr lang="en-US" sz="1350" dirty="0"/>
          </a:p>
        </p:txBody>
      </p:sp>
      <p:sp>
        <p:nvSpPr>
          <p:cNvPr id="28" name="Text 24"/>
          <p:cNvSpPr/>
          <p:nvPr/>
        </p:nvSpPr>
        <p:spPr>
          <a:xfrm>
            <a:off x="1218843" y="7179231"/>
            <a:ext cx="3793688" cy="451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Fremdsprachenzertifikate in Englisch (Cambridge) und Spanisch (DELE)</a:t>
            </a:r>
            <a:endParaRPr lang="en-US" sz="1100" dirty="0"/>
          </a:p>
        </p:txBody>
      </p:sp>
      <p:pic>
        <p:nvPicPr>
          <p:cNvPr id="29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8982" y="6825615"/>
            <a:ext cx="282297" cy="282297"/>
          </a:xfrm>
          <a:prstGeom prst="rect">
            <a:avLst/>
          </a:prstGeom>
        </p:spPr>
      </p:pic>
      <p:sp>
        <p:nvSpPr>
          <p:cNvPr id="30" name="Text 25"/>
          <p:cNvSpPr/>
          <p:nvPr/>
        </p:nvSpPr>
        <p:spPr>
          <a:xfrm>
            <a:off x="5647730" y="6874073"/>
            <a:ext cx="1764506" cy="220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Sprachaufenthalte</a:t>
            </a:r>
            <a:endParaRPr lang="en-US" sz="1350" dirty="0"/>
          </a:p>
        </p:txBody>
      </p:sp>
      <p:sp>
        <p:nvSpPr>
          <p:cNvPr id="31" name="Text 26"/>
          <p:cNvSpPr/>
          <p:nvPr/>
        </p:nvSpPr>
        <p:spPr>
          <a:xfrm>
            <a:off x="5647730" y="7179231"/>
            <a:ext cx="3793688" cy="451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Sprachreisen und Austauschprogramme, z.B. nach Valencia</a:t>
            </a:r>
            <a:endParaRPr lang="en-US" sz="1100" dirty="0"/>
          </a:p>
        </p:txBody>
      </p:sp>
      <p:pic>
        <p:nvPicPr>
          <p:cNvPr id="32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17869" y="6825615"/>
            <a:ext cx="282297" cy="282297"/>
          </a:xfrm>
          <a:prstGeom prst="rect">
            <a:avLst/>
          </a:prstGeom>
        </p:spPr>
      </p:pic>
      <p:sp>
        <p:nvSpPr>
          <p:cNvPr id="33" name="Text 27"/>
          <p:cNvSpPr/>
          <p:nvPr/>
        </p:nvSpPr>
        <p:spPr>
          <a:xfrm>
            <a:off x="10076617" y="6874073"/>
            <a:ext cx="1764506" cy="220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Leistungskurse</a:t>
            </a:r>
            <a:endParaRPr lang="en-US" sz="1350" dirty="0"/>
          </a:p>
        </p:txBody>
      </p:sp>
      <p:sp>
        <p:nvSpPr>
          <p:cNvPr id="34" name="Text 28"/>
          <p:cNvSpPr/>
          <p:nvPr/>
        </p:nvSpPr>
        <p:spPr>
          <a:xfrm>
            <a:off x="10076617" y="7179231"/>
            <a:ext cx="3793688" cy="451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Vielfältige Leistungskurse im Fremdsprachenbereich in der Oberstufe</a:t>
            </a:r>
            <a:endParaRPr lang="en-US" sz="1100" dirty="0"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95C72DFB-E0BE-F3FF-E370-B9F80AD8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80956"/>
            <a:ext cx="464534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Arbeitsgemeinschaften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00156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Entdecke deine Talente! Unsere vielfältigen AGs bieten jedem die Möglichkeit, sich kreativ, sportlich oder wissenschaftlich zu entfalten.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677972"/>
            <a:ext cx="41586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Mathematik, Naturwissenschaften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522720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Jugend forscht, Roboter, Medienscouts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5235893" y="5677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Sprachen &amp; Kultur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35893" y="6168390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Cambridge Certificate of Advanced English, DELE, Schreiben, Theater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9677995" y="5677972"/>
            <a:ext cx="41586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Verantwortung in der Schulgemeinde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677995" y="6522720"/>
            <a:ext cx="4158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Sanitäter, Streitschlichter</a:t>
            </a:r>
            <a:endParaRPr lang="en-US" sz="175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54DB798-80A8-CC4D-FCCC-61F42B9A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4502" y="608528"/>
            <a:ext cx="4136588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Studien- und Berufsorientierung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774502" y="1255752"/>
            <a:ext cx="13081397" cy="230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Ab Klasse 8 erkunden alle Lernenden regelmäßig ihre </a:t>
            </a:r>
            <a:r>
              <a:rPr lang="en-US" sz="14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Entwicklungsmöglichkeiten</a:t>
            </a: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</a:p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für Studium und Beruf in Kooperation mit außerschulischen Trägern.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74502" y="1701522"/>
            <a:ext cx="3050617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b="1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Kein</a:t>
            </a:r>
            <a:r>
              <a:rPr lang="en-US" b="1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Ab</a:t>
            </a:r>
            <a:r>
              <a:rPr lang="de-DE" b="1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schluss</a:t>
            </a:r>
            <a:r>
              <a:rPr lang="de-DE" b="1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ohne Anschluss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774502" y="2303740"/>
            <a:ext cx="8380095" cy="916662"/>
          </a:xfrm>
          <a:prstGeom prst="roundRect">
            <a:avLst>
              <a:gd name="adj" fmla="val 6591"/>
            </a:avLst>
          </a:prstGeom>
          <a:solidFill>
            <a:srgbClr val="FFFFFF"/>
          </a:solidFill>
          <a:ln w="1524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Shape 4"/>
          <p:cNvSpPr/>
          <p:nvPr/>
        </p:nvSpPr>
        <p:spPr>
          <a:xfrm>
            <a:off x="789742" y="2318980"/>
            <a:ext cx="143828" cy="886182"/>
          </a:xfrm>
          <a:prstGeom prst="roundRect">
            <a:avLst>
              <a:gd name="adj" fmla="val 29289"/>
            </a:avLst>
          </a:prstGeom>
          <a:solidFill>
            <a:srgbClr val="DFECE9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1077397" y="2462808"/>
            <a:ext cx="1797963" cy="224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Potenzialanalyse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077397" y="2831306"/>
            <a:ext cx="8061960" cy="230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Entdeckung individueller Stärken und Talente in der Mittelstufe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990243" y="3364230"/>
            <a:ext cx="8164354" cy="916662"/>
          </a:xfrm>
          <a:prstGeom prst="roundRect">
            <a:avLst>
              <a:gd name="adj" fmla="val 6591"/>
            </a:avLst>
          </a:prstGeom>
          <a:solidFill>
            <a:srgbClr val="FFFFFF"/>
          </a:solidFill>
          <a:ln w="1524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8"/>
          <p:cNvSpPr/>
          <p:nvPr/>
        </p:nvSpPr>
        <p:spPr>
          <a:xfrm>
            <a:off x="1005483" y="3379470"/>
            <a:ext cx="143828" cy="886182"/>
          </a:xfrm>
          <a:prstGeom prst="roundRect">
            <a:avLst>
              <a:gd name="adj" fmla="val 29289"/>
            </a:avLst>
          </a:prstGeom>
          <a:solidFill>
            <a:srgbClr val="DFECE9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1" name="Text 9"/>
          <p:cNvSpPr/>
          <p:nvPr/>
        </p:nvSpPr>
        <p:spPr>
          <a:xfrm>
            <a:off x="1293138" y="3523298"/>
            <a:ext cx="2319695" cy="224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 err="1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Berufsfelderkundungen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293138" y="3891796"/>
            <a:ext cx="7846219" cy="230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de-DE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</a:t>
            </a:r>
            <a:r>
              <a:rPr lang="en-US" sz="12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raktische</a:t>
            </a: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Einblicke in verschiedene Berufsfelder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1205984" y="4424720"/>
            <a:ext cx="7948613" cy="916662"/>
          </a:xfrm>
          <a:prstGeom prst="roundRect">
            <a:avLst>
              <a:gd name="adj" fmla="val 6591"/>
            </a:avLst>
          </a:prstGeom>
          <a:solidFill>
            <a:srgbClr val="FFFFFF"/>
          </a:solidFill>
          <a:ln w="1524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Shape 12"/>
          <p:cNvSpPr/>
          <p:nvPr/>
        </p:nvSpPr>
        <p:spPr>
          <a:xfrm>
            <a:off x="1221224" y="4439960"/>
            <a:ext cx="143828" cy="886182"/>
          </a:xfrm>
          <a:prstGeom prst="roundRect">
            <a:avLst>
              <a:gd name="adj" fmla="val 29289"/>
            </a:avLst>
          </a:prstGeom>
          <a:solidFill>
            <a:srgbClr val="DFECE9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5" name="Text 13"/>
          <p:cNvSpPr/>
          <p:nvPr/>
        </p:nvSpPr>
        <p:spPr>
          <a:xfrm>
            <a:off x="1508879" y="4583787"/>
            <a:ext cx="1797963" cy="224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Praktikum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508879" y="4952286"/>
            <a:ext cx="7630477" cy="230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Zweiwöchiges Berufsorientierungspraktikum in Klasse 10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1421725" y="5485209"/>
            <a:ext cx="7732871" cy="916662"/>
          </a:xfrm>
          <a:prstGeom prst="roundRect">
            <a:avLst>
              <a:gd name="adj" fmla="val 6591"/>
            </a:avLst>
          </a:prstGeom>
          <a:solidFill>
            <a:srgbClr val="FFFFFF"/>
          </a:solidFill>
          <a:ln w="1524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Shape 16"/>
          <p:cNvSpPr/>
          <p:nvPr/>
        </p:nvSpPr>
        <p:spPr>
          <a:xfrm>
            <a:off x="1436965" y="5500449"/>
            <a:ext cx="143828" cy="886182"/>
          </a:xfrm>
          <a:prstGeom prst="roundRect">
            <a:avLst>
              <a:gd name="adj" fmla="val 29289"/>
            </a:avLst>
          </a:prstGeom>
          <a:solidFill>
            <a:srgbClr val="DFECE9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9" name="Text 17"/>
          <p:cNvSpPr/>
          <p:nvPr/>
        </p:nvSpPr>
        <p:spPr>
          <a:xfrm>
            <a:off x="1724620" y="5644277"/>
            <a:ext cx="1797963" cy="224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Bewerbungstraining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724620" y="6012775"/>
            <a:ext cx="7414736" cy="230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Professionelle Vorbereitung auf Bewerbungssituationen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1205984" y="6545699"/>
            <a:ext cx="7948613" cy="916662"/>
          </a:xfrm>
          <a:prstGeom prst="roundRect">
            <a:avLst>
              <a:gd name="adj" fmla="val 6591"/>
            </a:avLst>
          </a:prstGeom>
          <a:solidFill>
            <a:srgbClr val="FFFFFF"/>
          </a:solidFill>
          <a:ln w="1524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Shape 20"/>
          <p:cNvSpPr/>
          <p:nvPr/>
        </p:nvSpPr>
        <p:spPr>
          <a:xfrm>
            <a:off x="1221224" y="6560939"/>
            <a:ext cx="143828" cy="886182"/>
          </a:xfrm>
          <a:prstGeom prst="roundRect">
            <a:avLst>
              <a:gd name="adj" fmla="val 29289"/>
            </a:avLst>
          </a:prstGeom>
          <a:solidFill>
            <a:srgbClr val="DFECE9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3" name="Text 21"/>
          <p:cNvSpPr/>
          <p:nvPr/>
        </p:nvSpPr>
        <p:spPr>
          <a:xfrm>
            <a:off x="1508879" y="6704767"/>
            <a:ext cx="1797963" cy="224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Studienorientierung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1508879" y="7073265"/>
            <a:ext cx="7630477" cy="230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Kooperationen mit Uni Bonn und Uni Köln für Studieneinblicke</a:t>
            </a:r>
            <a:endParaRPr lang="en-US" sz="1200" dirty="0"/>
          </a:p>
        </p:txBody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824" y="4036338"/>
            <a:ext cx="1213604" cy="547449"/>
          </a:xfrm>
          <a:prstGeom prst="rect">
            <a:avLst/>
          </a:prstGeom>
        </p:spPr>
      </p:pic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760" y="4699021"/>
            <a:ext cx="1105733" cy="426601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F774F336-9D27-75C6-3DD9-A3B0FD79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64613"/>
            <a:ext cx="9214009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Blick in die Zukunft: Das neue Gebäude</a:t>
            </a:r>
            <a:endParaRPr lang="en-US" sz="4200" dirty="0"/>
          </a:p>
        </p:txBody>
      </p:sp>
      <p:sp>
        <p:nvSpPr>
          <p:cNvPr id="6" name="Text 1"/>
          <p:cNvSpPr/>
          <p:nvPr/>
        </p:nvSpPr>
        <p:spPr>
          <a:xfrm>
            <a:off x="793790" y="4297836"/>
            <a:ext cx="1304282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Unser Neubau wird 2027 fertiggestellt und bietet modernste Lernumgebungen, innovative Raumkonzepte und eine zeitgemäße Ausstattung für optimale Bildungsbedingungen. Freuen Sie sich auf helle, freundliche Räume, die zum Lernen einladen!</a:t>
            </a:r>
            <a:endParaRPr lang="en-US" sz="165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EDB32A3-A37E-0910-B13B-70A4A775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AA9F5C41-78D3-A821-2979-2D3B67583C92}"/>
              </a:ext>
            </a:extLst>
          </p:cNvPr>
          <p:cNvSpPr/>
          <p:nvPr/>
        </p:nvSpPr>
        <p:spPr>
          <a:xfrm>
            <a:off x="793789" y="5546765"/>
            <a:ext cx="1304282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Weitere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Informationen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finden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Sie auf der Homepage der Stadt Wesseling.</a:t>
            </a:r>
            <a:endParaRPr lang="en-US" sz="16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60433"/>
            <a:ext cx="88482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Beratungs- und Anmeldegespräche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864525"/>
            <a:ext cx="1488519" cy="148851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39828" y="2813447"/>
            <a:ext cx="760428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Die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Beratungs- und Anmeldegespräche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werden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de-DE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ab sofort</a:t>
            </a:r>
            <a:r>
              <a:rPr lang="de-DE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mit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Mitgliedern der Schulleitung, Ihnen und Ihrem Kind geführt, um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sich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kennenzulernen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und alle offenen Fragen zu klären.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39828" y="4157305"/>
            <a:ext cx="7604284" cy="1326713"/>
          </a:xfrm>
          <a:prstGeom prst="roundRect">
            <a:avLst>
              <a:gd name="adj" fmla="val 7181"/>
            </a:avLst>
          </a:prstGeom>
          <a:solidFill>
            <a:srgbClr val="CFE2DE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642" y="4470916"/>
            <a:ext cx="283488" cy="2268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976943" y="4440793"/>
            <a:ext cx="6640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Vereinbaren Sie noch heute einen Termin</a:t>
            </a:r>
            <a:r>
              <a:rPr lang="en-US" sz="1750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über unser Sekretariat: </a:t>
            </a:r>
            <a:r>
              <a:rPr lang="en-US" sz="1750" u="sng" dirty="0">
                <a:solidFill>
                  <a:srgbClr val="437066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gymnasium@wesseling.de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6239828" y="5739170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Wir nehmen uns Zeit für Sie und Ihr Kind, um gemeinsam die beste Grundlage für einen erfolgreichen Start am KKG zu schaffen.</a:t>
            </a:r>
            <a:endParaRPr lang="en-US" sz="175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5D0B55B-D041-8921-A893-1F31769C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27936"/>
            <a:ext cx="4820007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Termine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736408"/>
            <a:ext cx="4194572" cy="564844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06609" y="1736408"/>
            <a:ext cx="7637502" cy="2469594"/>
          </a:xfrm>
          <a:prstGeom prst="roundRect">
            <a:avLst>
              <a:gd name="adj" fmla="val 4443"/>
            </a:avLst>
          </a:prstGeom>
          <a:solidFill>
            <a:srgbClr val="FFFFFF"/>
          </a:solidFill>
          <a:ln w="22860">
            <a:solidFill>
              <a:srgbClr val="43706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Shape 2"/>
          <p:cNvSpPr/>
          <p:nvPr/>
        </p:nvSpPr>
        <p:spPr>
          <a:xfrm>
            <a:off x="6183749" y="1736408"/>
            <a:ext cx="91440" cy="2469594"/>
          </a:xfrm>
          <a:prstGeom prst="roundRect">
            <a:avLst>
              <a:gd name="adj" fmla="val 88558"/>
            </a:avLst>
          </a:prstGeom>
          <a:solidFill>
            <a:srgbClr val="43706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6490811" y="1952030"/>
            <a:ext cx="2901553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Kennenlernnachmittag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6490811" y="2390537"/>
            <a:ext cx="3855958" cy="481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30.06.2026</a:t>
            </a:r>
            <a:endParaRPr lang="en-US" sz="3000" dirty="0"/>
          </a:p>
        </p:txBody>
      </p:sp>
      <p:sp>
        <p:nvSpPr>
          <p:cNvPr id="8" name="Text 5"/>
          <p:cNvSpPr/>
          <p:nvPr/>
        </p:nvSpPr>
        <p:spPr>
          <a:xfrm>
            <a:off x="6490811" y="3065264"/>
            <a:ext cx="7137678" cy="92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An diesem besonderen Tag lernen die neuen Fünftklässler ihre Klassenkameraden, ihre Klassenleitungs-Teams und ihr neues Schulgebäude kennen. Ein erster wichtiger Schritt in die Schulgemeinschaft!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6206609" y="6030004"/>
            <a:ext cx="7637502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Weitere wichtige Termine und Veranstaltungen werden rechtzeitig über unsere Homepage und die Schul-App bekanntgegeben.</a:t>
            </a:r>
            <a:endParaRPr lang="en-US" sz="1500" dirty="0"/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09212FDB-23B5-0777-D51B-A2AD73438261}"/>
              </a:ext>
            </a:extLst>
          </p:cNvPr>
          <p:cNvSpPr/>
          <p:nvPr/>
        </p:nvSpPr>
        <p:spPr>
          <a:xfrm>
            <a:off x="6183749" y="4376059"/>
            <a:ext cx="7660362" cy="1443188"/>
          </a:xfrm>
          <a:prstGeom prst="roundRect">
            <a:avLst>
              <a:gd name="adj" fmla="val 4443"/>
            </a:avLst>
          </a:prstGeom>
          <a:solidFill>
            <a:srgbClr val="FFFFFF"/>
          </a:solidFill>
          <a:ln w="22860">
            <a:solidFill>
              <a:srgbClr val="437066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DB350F96-65E1-901E-FCDF-9F325DD1DFA7}"/>
              </a:ext>
            </a:extLst>
          </p:cNvPr>
          <p:cNvSpPr/>
          <p:nvPr/>
        </p:nvSpPr>
        <p:spPr>
          <a:xfrm>
            <a:off x="6490810" y="4529519"/>
            <a:ext cx="3855958" cy="361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 err="1">
                <a:solidFill>
                  <a:srgbClr val="2C3249"/>
                </a:solidFill>
                <a:latin typeface="Kanit Light" pitchFamily="34" charset="0"/>
                <a:cs typeface="Kanit Light" pitchFamily="34" charset="-120"/>
              </a:rPr>
              <a:t>Einschulung</a:t>
            </a:r>
            <a:r>
              <a:rPr lang="en-US" sz="2250" dirty="0">
                <a:solidFill>
                  <a:srgbClr val="2C3249"/>
                </a:solidFill>
                <a:latin typeface="Kanit Light" pitchFamily="34" charset="0"/>
                <a:cs typeface="Kanit Light" pitchFamily="34" charset="-120"/>
              </a:rPr>
              <a:t> in der 5. Klassen</a:t>
            </a:r>
            <a:endParaRPr lang="en-US" sz="225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2DE997C6-ED75-606D-B552-FB0E0BAA2FFD}"/>
              </a:ext>
            </a:extLst>
          </p:cNvPr>
          <p:cNvSpPr/>
          <p:nvPr/>
        </p:nvSpPr>
        <p:spPr>
          <a:xfrm>
            <a:off x="6490811" y="5061398"/>
            <a:ext cx="3855958" cy="481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2C3249"/>
                </a:solidFill>
                <a:latin typeface="Kanit Light" pitchFamily="34" charset="0"/>
                <a:cs typeface="Kanit Light" pitchFamily="34" charset="-120"/>
              </a:rPr>
              <a:t>03.09.2026</a:t>
            </a:r>
            <a:endParaRPr lang="en-US" sz="30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743D2EA-48DC-AFAD-B54B-32DB4D49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673" y="2016369"/>
            <a:ext cx="3869937" cy="580490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6545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Haben Sie noch weitere Fragen?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523172"/>
            <a:ext cx="3664744" cy="2047994"/>
          </a:xfrm>
          <a:prstGeom prst="roundRect">
            <a:avLst>
              <a:gd name="adj" fmla="val 4652"/>
            </a:avLst>
          </a:prstGeom>
          <a:solidFill>
            <a:srgbClr val="437066"/>
          </a:solidFill>
          <a:ln w="7620">
            <a:solidFill>
              <a:srgbClr val="5C897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1028224" y="27576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Persönlich vor Ort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248025"/>
            <a:ext cx="31958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Sprechen Sie uns heute gerne direkt an – unser Team steht Ihnen zur Verfügung!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348" y="2523172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437066"/>
          </a:solidFill>
          <a:ln w="7620">
            <a:solidFill>
              <a:srgbClr val="5C897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5"/>
          <p:cNvSpPr/>
          <p:nvPr/>
        </p:nvSpPr>
        <p:spPr>
          <a:xfrm>
            <a:off x="4919782" y="27576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Per E-Mail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782" y="324802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Schreiben Sie uns: </a:t>
            </a:r>
            <a:r>
              <a:rPr lang="en-US" sz="1750" u="sng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gymnasium@wesseling.de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797981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437066"/>
          </a:solidFill>
          <a:ln w="7620">
            <a:solidFill>
              <a:srgbClr val="5C897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8"/>
          <p:cNvSpPr/>
          <p:nvPr/>
        </p:nvSpPr>
        <p:spPr>
          <a:xfrm>
            <a:off x="1028224" y="50324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Telefonisch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52283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Kontaktieren Sie unser Sekretariat für weitere Auskünfte und Terminvereinbarungen: 02236 898800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673822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Wir freuen uns darauf, Sie und Ihr Kind auf dem Weg zum Abitur begleiten zu dürfen!</a:t>
            </a:r>
            <a:endParaRPr lang="en-US" sz="175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A29F429-3EE6-BCEB-F119-F50C118B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231583"/>
            <a:ext cx="8350210" cy="390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0"/>
              </a:lnSpc>
              <a:buNone/>
            </a:pPr>
            <a:r>
              <a:rPr lang="en-US" sz="8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Vielen Dank für Ihre Aufmerksamkeit!</a:t>
            </a:r>
            <a:endParaRPr lang="en-US" sz="8000" dirty="0"/>
          </a:p>
        </p:txBody>
      </p:sp>
      <p:sp>
        <p:nvSpPr>
          <p:cNvPr id="4" name="Text 1"/>
          <p:cNvSpPr/>
          <p:nvPr/>
        </p:nvSpPr>
        <p:spPr>
          <a:xfrm>
            <a:off x="6280190" y="5365313"/>
            <a:ext cx="7556421" cy="16325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Wir hoffen, Sie haben einen guten Eindruck vom Käthe-Kollwitz-Gymnasium gewonnen und freuen uns darauf, Ihr Kind bald in unserer Schulgemeinschaft willkommen zu heißen.</a:t>
            </a:r>
            <a:endParaRPr lang="en-US" sz="2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FEE25F-475F-6BDE-85C0-D5AD14B80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449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Herzlich willkommen!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69392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Entdecken Sie unsere Schule, lernen Sie unser Team kennen und erfahren Sie, was das Käthe-Kollwitz-Gymnasium zu einem besonderen Ort des Lernens macht.</a:t>
            </a:r>
            <a:endParaRPr lang="en-US" sz="175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43DEFA-6B9D-120F-05BF-B575D26A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899" y="3175"/>
            <a:ext cx="3044501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774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Tagesablauf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140148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01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495193"/>
            <a:ext cx="6407944" cy="30480"/>
          </a:xfrm>
          <a:prstGeom prst="rect">
            <a:avLst/>
          </a:prstGeom>
          <a:solidFill>
            <a:srgbClr val="43706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793790" y="26695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Begrüßung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3159919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Willkommensworte und Einführung in den Tag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428548" y="2140148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02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8548" y="2495193"/>
            <a:ext cx="6408063" cy="30480"/>
          </a:xfrm>
          <a:prstGeom prst="rect">
            <a:avLst/>
          </a:prstGeom>
          <a:solidFill>
            <a:srgbClr val="43706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9" name="Text 7"/>
          <p:cNvSpPr/>
          <p:nvPr/>
        </p:nvSpPr>
        <p:spPr>
          <a:xfrm>
            <a:off x="7428548" y="2669500"/>
            <a:ext cx="32281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Allgemeine Informationen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428548" y="3159919"/>
            <a:ext cx="64080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Vorstellung unserer Schule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3919657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4274701"/>
            <a:ext cx="6407944" cy="30480"/>
          </a:xfrm>
          <a:prstGeom prst="rect">
            <a:avLst/>
          </a:prstGeom>
          <a:solidFill>
            <a:srgbClr val="43706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793790" y="44490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Leitbild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93790" y="4939427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Unsere Werte und pädagogische Vision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428548" y="3919657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04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28548" y="4274701"/>
            <a:ext cx="6408063" cy="30480"/>
          </a:xfrm>
          <a:prstGeom prst="rect">
            <a:avLst/>
          </a:prstGeom>
          <a:solidFill>
            <a:srgbClr val="43706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7" name="Text 15"/>
          <p:cNvSpPr/>
          <p:nvPr/>
        </p:nvSpPr>
        <p:spPr>
          <a:xfrm>
            <a:off x="7428548" y="44490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Schulleben am KKG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428548" y="4939427"/>
            <a:ext cx="64080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Einblicke in den Schulalltag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793790" y="5699165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05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793790" y="6054209"/>
            <a:ext cx="6407944" cy="30480"/>
          </a:xfrm>
          <a:prstGeom prst="rect">
            <a:avLst/>
          </a:prstGeom>
          <a:solidFill>
            <a:srgbClr val="43706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1" name="Text 19"/>
          <p:cNvSpPr/>
          <p:nvPr/>
        </p:nvSpPr>
        <p:spPr>
          <a:xfrm>
            <a:off x="793790" y="62285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Neubau 2027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793790" y="6718935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Zukunftspläne und Entwicklung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7428548" y="5699165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06</a:t>
            </a:r>
            <a:endParaRPr lang="en-US" sz="1750" dirty="0"/>
          </a:p>
        </p:txBody>
      </p:sp>
      <p:sp>
        <p:nvSpPr>
          <p:cNvPr id="24" name="Shape 22"/>
          <p:cNvSpPr/>
          <p:nvPr/>
        </p:nvSpPr>
        <p:spPr>
          <a:xfrm>
            <a:off x="7428548" y="6054209"/>
            <a:ext cx="6408063" cy="30480"/>
          </a:xfrm>
          <a:prstGeom prst="rect">
            <a:avLst/>
          </a:prstGeom>
          <a:solidFill>
            <a:srgbClr val="43706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5" name="Text 23"/>
          <p:cNvSpPr/>
          <p:nvPr/>
        </p:nvSpPr>
        <p:spPr>
          <a:xfrm>
            <a:off x="7428548" y="62285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Anmeld</a:t>
            </a:r>
            <a:r>
              <a:rPr lang="de-DE" sz="2200" dirty="0" err="1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everfahren</a:t>
            </a:r>
            <a:endParaRPr lang="en-US" sz="2200" dirty="0"/>
          </a:p>
        </p:txBody>
      </p:sp>
      <p:sp>
        <p:nvSpPr>
          <p:cNvPr id="26" name="Text 24"/>
          <p:cNvSpPr/>
          <p:nvPr/>
        </p:nvSpPr>
        <p:spPr>
          <a:xfrm>
            <a:off x="7428548" y="6718935"/>
            <a:ext cx="64080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Praktische Informationen zur Anmeldung</a:t>
            </a:r>
            <a:endParaRPr lang="en-US" sz="175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DFFD16-9BA6-EC70-801C-21F14B29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783" y="64546"/>
            <a:ext cx="3012831" cy="16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362104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Bei uns …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669988"/>
            <a:ext cx="4196358" cy="2773799"/>
          </a:xfrm>
          <a:prstGeom prst="roundRect">
            <a:avLst>
              <a:gd name="adj" fmla="val 3435"/>
            </a:avLst>
          </a:prstGeom>
          <a:solidFill>
            <a:srgbClr val="437066"/>
          </a:solidFill>
          <a:ln w="7620">
            <a:solidFill>
              <a:srgbClr val="5C897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1028224" y="49044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Gemeinsames Lernen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394841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… </a:t>
            </a:r>
            <a:r>
              <a:rPr lang="en-US" sz="1750" dirty="0" err="1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lernen</a:t>
            </a:r>
            <a:r>
              <a:rPr lang="en-US" sz="17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de-DE" sz="17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alle </a:t>
            </a:r>
            <a:r>
              <a:rPr lang="en-US" sz="17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Kinder, Lehrkräfte und Eltern voneinander und miteinander. Bildung entsteht durch Dialog und Zusammenarbeit.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4669988"/>
            <a:ext cx="4196358" cy="2773799"/>
          </a:xfrm>
          <a:prstGeom prst="roundRect">
            <a:avLst>
              <a:gd name="adj" fmla="val 3435"/>
            </a:avLst>
          </a:prstGeom>
          <a:solidFill>
            <a:srgbClr val="437066"/>
          </a:solidFill>
          <a:ln w="7620">
            <a:solidFill>
              <a:srgbClr val="5C897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5"/>
          <p:cNvSpPr/>
          <p:nvPr/>
        </p:nvSpPr>
        <p:spPr>
          <a:xfrm>
            <a:off x="5451396" y="49044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Individuelle Förderung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394841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… werden Lernende im Unterricht und außerhalb des Unterrichts in ihren individuellen Stärken gefördert.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4669988"/>
            <a:ext cx="4196358" cy="2773799"/>
          </a:xfrm>
          <a:prstGeom prst="roundRect">
            <a:avLst>
              <a:gd name="adj" fmla="val 3435"/>
            </a:avLst>
          </a:prstGeom>
          <a:solidFill>
            <a:srgbClr val="437066"/>
          </a:solidFill>
          <a:ln w="7620">
            <a:solidFill>
              <a:srgbClr val="5C897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8"/>
          <p:cNvSpPr/>
          <p:nvPr/>
        </p:nvSpPr>
        <p:spPr>
          <a:xfrm>
            <a:off x="9874568" y="4904423"/>
            <a:ext cx="30128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Persönliche Entwicklung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394841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… begleiten wir Lernende bei der Persönlichkeitsentwicklung und bereiten sie optimal auf Studium und Beruf vor.</a:t>
            </a:r>
            <a:endParaRPr lang="en-US" sz="175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FA7C0EE-BD35-D839-539C-8EF9ED9A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576" y="3175"/>
            <a:ext cx="2980509" cy="16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3833"/>
            <a:ext cx="1087290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Digitalisierung unterstützt unsere pädagogische Arbeit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255044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Wir arbeiten mit interaktiven, mit dem Internet verbundenen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Prowise Boards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und Dokumentenkameras in allen Klassenräumen.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060144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Regelmäßige Arbeit in den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Computerräumen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ab Klasse 5 für digitale Kompetenzen.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865245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de-DE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 den </a:t>
            </a:r>
            <a:r>
              <a:rPr lang="de-DE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oberen Jahrgängen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arbeiten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Lernende</a:t>
            </a:r>
            <a:r>
              <a:rPr lang="de-DE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mit iPads, die durch die Stadt dauerhaft ausgeliehen werden.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670346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Lernende werden auf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verantwortungsvollen Umgang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mit digitalen Medien und Plattformen trainiert.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475446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Mit den Möglichkeiten der Digitalisierung wird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selbstgesteuert gelernt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und Verantwortung übernommen.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6280547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Alle Lernenden erhalten einen Zugang zu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Microsoft-Produkten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als Kommunikationsmittel.</a:t>
            </a:r>
            <a:endParaRPr lang="en-US" sz="17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096" y="2306122"/>
            <a:ext cx="1516856" cy="62114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7087B96-CA4B-072B-2621-0AB3E080E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042630"/>
            <a:ext cx="1479709" cy="60590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93839" y="1001792"/>
            <a:ext cx="10750272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4" name="Text 1"/>
          <p:cNvSpPr/>
          <p:nvPr/>
        </p:nvSpPr>
        <p:spPr>
          <a:xfrm>
            <a:off x="793790" y="2124789"/>
            <a:ext cx="5480923" cy="453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Ihre direkte Verbindung zur Schule</a:t>
            </a:r>
            <a:endParaRPr lang="en-US" sz="28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90" y="2850594"/>
            <a:ext cx="453628" cy="4536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3531037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News-Funktion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793790" y="3923348"/>
            <a:ext cx="4196358" cy="1161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Erhalten Sie alle wichtigen Informationen rund um den Schulalltag. Elternbriefe finden den direkten Weg zu Ihnen – digital und unkompliziert.</a:t>
            </a:r>
            <a:endParaRPr lang="en-US" sz="1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6962" y="2850594"/>
            <a:ext cx="453628" cy="45362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216962" y="3531037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Chat-Funktion</a:t>
            </a:r>
            <a:endParaRPr lang="en-US" sz="1750" dirty="0"/>
          </a:p>
        </p:txBody>
      </p:sp>
      <p:sp>
        <p:nvSpPr>
          <p:cNvPr id="10" name="Text 5"/>
          <p:cNvSpPr/>
          <p:nvPr/>
        </p:nvSpPr>
        <p:spPr>
          <a:xfrm>
            <a:off x="5216962" y="3923348"/>
            <a:ext cx="4196358" cy="1161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Kommunizieren Sie direkt und schnell mit den Lehrkräften Ihres Kindes. Kurze Rückfragen oder wichtige Anliegen lassen sich unkompliziert klären.</a:t>
            </a:r>
            <a:endParaRPr lang="en-US" sz="16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40133" y="2850594"/>
            <a:ext cx="453628" cy="45362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640133" y="3531037"/>
            <a:ext cx="251912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Abwesenheitsmeldungen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9640133" y="3923348"/>
            <a:ext cx="4196358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Nutzen Sie die praktische Funktion, um Krankmeldungen und andere Abwesenheiten direkt per App zu übermitteln.</a:t>
            </a:r>
            <a:endParaRPr lang="en-US" sz="16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3790" y="5447348"/>
            <a:ext cx="453628" cy="45362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93790" y="6127790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Kalender &amp; Termine</a:t>
            </a:r>
            <a:endParaRPr lang="en-US" sz="1750" dirty="0"/>
          </a:p>
        </p:txBody>
      </p:sp>
      <p:sp>
        <p:nvSpPr>
          <p:cNvPr id="16" name="Text 9"/>
          <p:cNvSpPr/>
          <p:nvPr/>
        </p:nvSpPr>
        <p:spPr>
          <a:xfrm>
            <a:off x="793790" y="6520101"/>
            <a:ext cx="4196358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Alle wichtigen Termine und Klassenarbeiten auf einen Blick. Behalten Sie den Überblick über das Schuljahr Ihres Kindes.</a:t>
            </a:r>
            <a:endParaRPr lang="en-US" sz="16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16962" y="5447348"/>
            <a:ext cx="453628" cy="45362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5216962" y="6127790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Digitales Klassenbuch</a:t>
            </a:r>
            <a:endParaRPr lang="en-US" sz="1750" dirty="0"/>
          </a:p>
        </p:txBody>
      </p:sp>
      <p:sp>
        <p:nvSpPr>
          <p:cNvPr id="19" name="Text 11"/>
          <p:cNvSpPr/>
          <p:nvPr/>
        </p:nvSpPr>
        <p:spPr>
          <a:xfrm>
            <a:off x="5216962" y="6520101"/>
            <a:ext cx="4196358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Wir dokumentieren den Unterricht im digitalen Klassenbuch. Hier können Sie einsehen, welche Hausaufgaben Ihre Kinder zu erledigen haben.</a:t>
            </a:r>
            <a:endParaRPr lang="en-US" sz="160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70AED1C-13EE-8CFC-D1D5-AD4FC81C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67214"/>
            <a:ext cx="12675513" cy="510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Ein großer Schritt: </a:t>
            </a:r>
          </a:p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Der Übergang von der Grundschule zum Gymnasium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93790" y="1769031"/>
            <a:ext cx="13042821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Wir erleichtern den Übergang durch: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93790" y="2325291"/>
            <a:ext cx="6419374" cy="1548527"/>
          </a:xfrm>
          <a:prstGeom prst="roundRect">
            <a:avLst>
              <a:gd name="adj" fmla="val 5537"/>
            </a:avLst>
          </a:prstGeom>
          <a:solidFill>
            <a:srgbClr val="FFFFFF"/>
          </a:solidFill>
          <a:ln w="2286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1020723" y="2552224"/>
            <a:ext cx="2603897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Klassenleitungs-Teams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020723" y="2993469"/>
            <a:ext cx="5965508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Zwei feste Ansprechpartner begleiten Ihr Kind durch die ersten Jahre und sorgen für Kontinuität und Vertrauen.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7417237" y="2325291"/>
            <a:ext cx="6419374" cy="1548527"/>
          </a:xfrm>
          <a:prstGeom prst="roundRect">
            <a:avLst>
              <a:gd name="adj" fmla="val 5537"/>
            </a:avLst>
          </a:prstGeom>
          <a:solidFill>
            <a:srgbClr val="FFFFFF"/>
          </a:solidFill>
          <a:ln w="2286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6"/>
          <p:cNvSpPr/>
          <p:nvPr/>
        </p:nvSpPr>
        <p:spPr>
          <a:xfrm>
            <a:off x="7644170" y="2552224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Doppelstundenprinzip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644170" y="2993469"/>
            <a:ext cx="5965508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Weniger Fächer pro Tag, mehr Zeit zum vertieften Lernen – das reduziert Stress und fördert die Konzentration.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93790" y="4077891"/>
            <a:ext cx="6419374" cy="1548527"/>
          </a:xfrm>
          <a:prstGeom prst="roundRect">
            <a:avLst>
              <a:gd name="adj" fmla="val 5537"/>
            </a:avLst>
          </a:prstGeom>
          <a:solidFill>
            <a:srgbClr val="FFFFFF"/>
          </a:solidFill>
          <a:ln w="2286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9"/>
          <p:cNvSpPr/>
          <p:nvPr/>
        </p:nvSpPr>
        <p:spPr>
          <a:xfrm>
            <a:off x="1020723" y="4304824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Klassengemeinschaft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020723" y="4746069"/>
            <a:ext cx="5965508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Unser spezielles Programm stärkt den Zusammenhalt und schafft eine positive Lernatmosphäre von Anfang an.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7417237" y="4077891"/>
            <a:ext cx="6419374" cy="1548527"/>
          </a:xfrm>
          <a:prstGeom prst="roundRect">
            <a:avLst>
              <a:gd name="adj" fmla="val 5537"/>
            </a:avLst>
          </a:prstGeom>
          <a:solidFill>
            <a:srgbClr val="FFFFFF"/>
          </a:solidFill>
          <a:ln w="2286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2"/>
          <p:cNvSpPr/>
          <p:nvPr/>
        </p:nvSpPr>
        <p:spPr>
          <a:xfrm>
            <a:off x="7644170" y="4304824"/>
            <a:ext cx="3011210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Förderung in Hauptfächern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7644170" y="4746069"/>
            <a:ext cx="5965508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Gezielte Unterstützung beim Aufbau solider Grundlagen in Deutsch, Mathematik und Englisch.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93790" y="5830491"/>
            <a:ext cx="6419374" cy="1548527"/>
          </a:xfrm>
          <a:prstGeom prst="roundRect">
            <a:avLst>
              <a:gd name="adj" fmla="val 5537"/>
            </a:avLst>
          </a:prstGeom>
          <a:solidFill>
            <a:srgbClr val="FFFFFF"/>
          </a:solidFill>
          <a:ln w="2286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5"/>
          <p:cNvSpPr/>
          <p:nvPr/>
        </p:nvSpPr>
        <p:spPr>
          <a:xfrm>
            <a:off x="1020723" y="6057424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Individuelle Stärken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1020723" y="6498669"/>
            <a:ext cx="5965508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Wir fördern die besonderen Talente und Interessen jedes einzelnen Kindes durch vielfältige Angebote.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417237" y="5830491"/>
            <a:ext cx="6419374" cy="1548527"/>
          </a:xfrm>
          <a:prstGeom prst="roundRect">
            <a:avLst>
              <a:gd name="adj" fmla="val 5537"/>
            </a:avLst>
          </a:prstGeom>
          <a:solidFill>
            <a:srgbClr val="FFFFFF"/>
          </a:solidFill>
          <a:ln w="2286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18"/>
          <p:cNvSpPr/>
          <p:nvPr/>
        </p:nvSpPr>
        <p:spPr>
          <a:xfrm>
            <a:off x="7644170" y="6057424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Tutorenprogramm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7644170" y="6498669"/>
            <a:ext cx="5965508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Ältere Schülerinnen und Schüler stehen als Tutoren zur Seite und erleichtern die Eingewöhnung.</a:t>
            </a:r>
            <a:endParaRPr lang="en-US" sz="1600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ED97FC2-9C67-0973-E481-7027F42A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68893"/>
            <a:ext cx="7525822" cy="481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Voraussetzungen für einen gelungenen Start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793790" y="1536383"/>
            <a:ext cx="1304282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Der Übergang von der Grundschule zum Gymnasium gelingt, wenn Ihr Kind: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793790" y="2061567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1420297" y="2127766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Solide Grundlagen hat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1420297" y="2544604"/>
            <a:ext cx="12416314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Die Unterrichtsinhalte der Grundschule wurden gut verstanden und verinnerlicht.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793790" y="3238500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6"/>
          <p:cNvSpPr/>
          <p:nvPr/>
        </p:nvSpPr>
        <p:spPr>
          <a:xfrm>
            <a:off x="1420297" y="3304699"/>
            <a:ext cx="3089791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Konzentrationsfähigkeit zeigt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1420297" y="3721537"/>
            <a:ext cx="12416314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Auch über einen längeren Zeitraum kann sich Ihr Kind gut konzentrieren und fokussiert arbeiten.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93790" y="4415433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9"/>
          <p:cNvSpPr/>
          <p:nvPr/>
        </p:nvSpPr>
        <p:spPr>
          <a:xfrm>
            <a:off x="1420297" y="4481632"/>
            <a:ext cx="2463403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Prioritäten setzen kann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1420297" y="4898469"/>
            <a:ext cx="12416314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Wichtiges von Unwichtigem kann unterschieden und Aufgaben können strukturiert bearbeitet werden.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793790" y="5592366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2"/>
          <p:cNvSpPr/>
          <p:nvPr/>
        </p:nvSpPr>
        <p:spPr>
          <a:xfrm>
            <a:off x="1420297" y="5658564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Lernfreude mitbringt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1420297" y="6075402"/>
            <a:ext cx="12416314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Ihr Kind lernt gerne und motiviert, zeigt Neugier und Interesse an neuen Themen.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793790" y="6769298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5"/>
          <p:cNvSpPr/>
          <p:nvPr/>
        </p:nvSpPr>
        <p:spPr>
          <a:xfrm>
            <a:off x="1420297" y="6835497"/>
            <a:ext cx="307538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Soziale Kompetenzen besitzt</a:t>
            </a:r>
            <a:endParaRPr lang="en-US" sz="1850" dirty="0"/>
          </a:p>
        </p:txBody>
      </p:sp>
      <p:sp>
        <p:nvSpPr>
          <p:cNvPr id="18" name="Text 16"/>
          <p:cNvSpPr/>
          <p:nvPr/>
        </p:nvSpPr>
        <p:spPr>
          <a:xfrm>
            <a:off x="1420297" y="7252335"/>
            <a:ext cx="12416314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 kann sich in die Gemeinschaft einfügen, respektvoll mit anderen umgehen und im Team arbeiten.</a:t>
            </a:r>
            <a:endParaRPr lang="en-US" sz="15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5ADB8930-7716-4A0D-7B5D-1B6798FA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877967"/>
            <a:ext cx="7556421" cy="963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Eltern unterstützen ihre Kinder am KKG, wenn sie …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93790" y="2131100"/>
            <a:ext cx="3681770" cy="2822258"/>
          </a:xfrm>
          <a:prstGeom prst="roundRect">
            <a:avLst>
              <a:gd name="adj" fmla="val 2869"/>
            </a:avLst>
          </a:prstGeom>
          <a:solidFill>
            <a:srgbClr val="DFECE9"/>
          </a:solidFill>
          <a:ln w="7620">
            <a:solidFill>
              <a:srgbClr val="43706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Shape 2"/>
          <p:cNvSpPr/>
          <p:nvPr/>
        </p:nvSpPr>
        <p:spPr>
          <a:xfrm>
            <a:off x="994172" y="2331482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437066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239" y="2490549"/>
            <a:ext cx="260271" cy="26027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72" y="3102650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Ermutigung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994172" y="3519488"/>
            <a:ext cx="3281005" cy="123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… ihre Kinder immer wieder ermutigen und bestärken, für die Schule zu arbeiten und sich anzustrengen.</a:t>
            </a:r>
            <a:endParaRPr lang="en-US" sz="1500" dirty="0"/>
          </a:p>
        </p:txBody>
      </p:sp>
      <p:sp>
        <p:nvSpPr>
          <p:cNvPr id="9" name="Shape 5"/>
          <p:cNvSpPr/>
          <p:nvPr/>
        </p:nvSpPr>
        <p:spPr>
          <a:xfrm>
            <a:off x="4668322" y="2131100"/>
            <a:ext cx="3681889" cy="2822258"/>
          </a:xfrm>
          <a:prstGeom prst="roundRect">
            <a:avLst>
              <a:gd name="adj" fmla="val 2869"/>
            </a:avLst>
          </a:prstGeom>
          <a:solidFill>
            <a:srgbClr val="DFECE9"/>
          </a:solidFill>
          <a:ln w="7620">
            <a:solidFill>
              <a:srgbClr val="43706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6"/>
          <p:cNvSpPr/>
          <p:nvPr/>
        </p:nvSpPr>
        <p:spPr>
          <a:xfrm>
            <a:off x="4868704" y="2331482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437066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7771" y="2490549"/>
            <a:ext cx="260271" cy="26027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868704" y="3102650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Wertschätzung</a:t>
            </a:r>
            <a:endParaRPr lang="en-US" sz="1850" dirty="0"/>
          </a:p>
        </p:txBody>
      </p:sp>
      <p:sp>
        <p:nvSpPr>
          <p:cNvPr id="13" name="Text 8"/>
          <p:cNvSpPr/>
          <p:nvPr/>
        </p:nvSpPr>
        <p:spPr>
          <a:xfrm>
            <a:off x="4868704" y="3519488"/>
            <a:ext cx="3281124" cy="92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… die Mühen ihrer Kinder und der Lehrkräfte wertschätzen und Erfolge – auch kleine – anerkennen.</a:t>
            </a:r>
            <a:endParaRPr lang="en-US" sz="1500" dirty="0"/>
          </a:p>
        </p:txBody>
      </p:sp>
      <p:sp>
        <p:nvSpPr>
          <p:cNvPr id="14" name="Shape 9"/>
          <p:cNvSpPr/>
          <p:nvPr/>
        </p:nvSpPr>
        <p:spPr>
          <a:xfrm>
            <a:off x="793790" y="5146119"/>
            <a:ext cx="7556421" cy="2205514"/>
          </a:xfrm>
          <a:prstGeom prst="roundRect">
            <a:avLst>
              <a:gd name="adj" fmla="val 3672"/>
            </a:avLst>
          </a:prstGeom>
          <a:solidFill>
            <a:srgbClr val="DFECE9"/>
          </a:solidFill>
          <a:ln w="7620">
            <a:solidFill>
              <a:srgbClr val="43706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Shape 10"/>
          <p:cNvSpPr/>
          <p:nvPr/>
        </p:nvSpPr>
        <p:spPr>
          <a:xfrm>
            <a:off x="994172" y="5346502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437066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3239" y="5505569"/>
            <a:ext cx="260271" cy="26027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94172" y="6117669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Kommunikation</a:t>
            </a:r>
            <a:endParaRPr lang="en-US" sz="1850" dirty="0"/>
          </a:p>
        </p:txBody>
      </p:sp>
      <p:sp>
        <p:nvSpPr>
          <p:cNvPr id="18" name="Text 12"/>
          <p:cNvSpPr/>
          <p:nvPr/>
        </p:nvSpPr>
        <p:spPr>
          <a:xfrm>
            <a:off x="994172" y="6534507"/>
            <a:ext cx="7155656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… regelmäßigen und konstruktiven Kontakt mit den Lehrkräften unterhalten und bei Fragen oder Problemen frühzeitig das Gespräch suchen.</a:t>
            </a:r>
            <a:endParaRPr lang="en-US" sz="15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B356332-52F8-7A43-FA02-8EB99D39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535" y="3175"/>
            <a:ext cx="2660550" cy="1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Microsoft Office PowerPoint</Application>
  <PresentationFormat>Benutzerdefiniert</PresentationFormat>
  <Paragraphs>185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Martel Sans</vt:lpstr>
      <vt:lpstr>Kanit Light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laram</dc:creator>
  <cp:lastModifiedBy>Merzadah, Lara</cp:lastModifiedBy>
  <cp:revision>9</cp:revision>
  <dcterms:created xsi:type="dcterms:W3CDTF">2025-11-02T17:30:12Z</dcterms:created>
  <dcterms:modified xsi:type="dcterms:W3CDTF">2025-11-26T18:22:12Z</dcterms:modified>
</cp:coreProperties>
</file>